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5" r:id="rId7"/>
    <p:sldId id="264" r:id="rId8"/>
    <p:sldId id="266" r:id="rId9"/>
    <p:sldId id="263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2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47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62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27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35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90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481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86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89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47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C33C-B09B-4FBC-91C7-43D23549418E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ABED-04D6-4D94-8B65-461D23C61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876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C33C-B09B-4FBC-91C7-43D23549418E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ABED-04D6-4D94-8B65-461D23C617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65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6712" y="0"/>
            <a:ext cx="7772400" cy="965969"/>
          </a:xfrm>
        </p:spPr>
        <p:txBody>
          <a:bodyPr/>
          <a:lstStyle/>
          <a:p>
            <a:r>
              <a:rPr lang="uk-UA" dirty="0" smtClean="0"/>
              <a:t>ОПТИКА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764704"/>
            <a:ext cx="6400800" cy="1752600"/>
          </a:xfrm>
        </p:spPr>
        <p:txBody>
          <a:bodyPr>
            <a:normAutofit/>
          </a:bodyPr>
          <a:lstStyle/>
          <a:p>
            <a:r>
              <a:rPr lang="uk-UA" sz="2600" dirty="0" smtClean="0">
                <a:solidFill>
                  <a:schemeClr val="tx1"/>
                </a:solidFill>
              </a:rPr>
              <a:t>Розділ фізики, в якому вивчаються властивості, фізична природа світла</a:t>
            </a:r>
          </a:p>
          <a:p>
            <a:r>
              <a:rPr lang="uk-UA" sz="2600" dirty="0" smtClean="0">
                <a:solidFill>
                  <a:schemeClr val="tx1"/>
                </a:solidFill>
              </a:rPr>
              <a:t> та його взаємодія з речовиною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!!!РАБОЧИЙ СТОЛ\14.02\Занятия\ОПТИКА\Часть 1\Световые волн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5911" y="2795883"/>
            <a:ext cx="5286400" cy="372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2166296"/>
            <a:ext cx="63367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/>
              <a:t>Світло</a:t>
            </a:r>
            <a:r>
              <a:rPr lang="ru-RU" sz="2200" b="1" dirty="0" smtClean="0"/>
              <a:t> </a:t>
            </a:r>
            <a:r>
              <a:rPr lang="ru-RU" sz="2200" b="1" dirty="0"/>
              <a:t>— </a:t>
            </a:r>
            <a:r>
              <a:rPr lang="ru-RU" sz="2200" b="1" dirty="0" err="1"/>
              <a:t>електромагнітні</a:t>
            </a:r>
            <a:r>
              <a:rPr lang="ru-RU" sz="2200" b="1" dirty="0"/>
              <a:t> </a:t>
            </a:r>
            <a:r>
              <a:rPr lang="ru-RU" sz="2200" b="1" dirty="0" err="1"/>
              <a:t>хвилі</a:t>
            </a:r>
            <a:r>
              <a:rPr lang="ru-RU" sz="2200" b="1" dirty="0"/>
              <a:t> видимого спектру.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6024" y="2780928"/>
            <a:ext cx="3347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У </a:t>
            </a:r>
            <a:r>
              <a:rPr lang="ru-RU" sz="2200" b="1" dirty="0" err="1"/>
              <a:t>фізиці</a:t>
            </a:r>
            <a:r>
              <a:rPr lang="ru-RU" sz="2200" dirty="0"/>
              <a:t> </a:t>
            </a:r>
            <a:r>
              <a:rPr lang="ru-RU" sz="2200" dirty="0" err="1"/>
              <a:t>термін</a:t>
            </a:r>
            <a:r>
              <a:rPr lang="ru-RU" sz="2200" dirty="0"/>
              <a:t> «</a:t>
            </a:r>
            <a:r>
              <a:rPr lang="ru-RU" sz="2200" b="1" dirty="0" err="1"/>
              <a:t>світло</a:t>
            </a:r>
            <a:r>
              <a:rPr lang="ru-RU" sz="2200" dirty="0"/>
              <a:t>»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дещо</a:t>
            </a:r>
            <a:r>
              <a:rPr lang="ru-RU" sz="2200" dirty="0"/>
              <a:t> </a:t>
            </a:r>
            <a:r>
              <a:rPr lang="ru-RU" sz="2200" dirty="0" err="1"/>
              <a:t>ширше</a:t>
            </a:r>
            <a:r>
              <a:rPr lang="ru-RU" sz="2200" dirty="0"/>
              <a:t> </a:t>
            </a:r>
            <a:r>
              <a:rPr lang="ru-RU" sz="2200" dirty="0" err="1"/>
              <a:t>значення</a:t>
            </a:r>
            <a:r>
              <a:rPr lang="ru-RU" sz="2200" dirty="0"/>
              <a:t> і є </a:t>
            </a:r>
            <a:r>
              <a:rPr lang="ru-RU" sz="2200" dirty="0" err="1"/>
              <a:t>синонімом</a:t>
            </a:r>
            <a:r>
              <a:rPr lang="ru-RU" sz="2200" dirty="0"/>
              <a:t> до </a:t>
            </a:r>
            <a:r>
              <a:rPr lang="ru-RU" sz="2200" dirty="0" err="1"/>
              <a:t>оптичного</a:t>
            </a:r>
            <a:r>
              <a:rPr lang="ru-RU" sz="2200" dirty="0"/>
              <a:t> </a:t>
            </a:r>
            <a:r>
              <a:rPr lang="ru-RU" sz="2200" dirty="0" err="1"/>
              <a:t>випромінювання</a:t>
            </a:r>
            <a:r>
              <a:rPr lang="ru-RU" sz="2200" dirty="0"/>
              <a:t>, </a:t>
            </a:r>
            <a:r>
              <a:rPr lang="ru-RU" sz="2200" dirty="0" err="1"/>
              <a:t>тобто</a:t>
            </a:r>
            <a:r>
              <a:rPr lang="ru-RU" sz="2200" dirty="0"/>
              <a:t> </a:t>
            </a:r>
            <a:r>
              <a:rPr lang="ru-RU" sz="2200" dirty="0" err="1"/>
              <a:t>включає</a:t>
            </a:r>
            <a:r>
              <a:rPr lang="ru-RU" sz="2200" dirty="0"/>
              <a:t> в себе </a:t>
            </a:r>
            <a:r>
              <a:rPr lang="ru-RU" sz="2200" dirty="0" err="1"/>
              <a:t>інфрачервону</a:t>
            </a:r>
            <a:r>
              <a:rPr lang="ru-RU" sz="2200" dirty="0"/>
              <a:t> та </a:t>
            </a:r>
            <a:r>
              <a:rPr lang="ru-RU" sz="2200" dirty="0" err="1"/>
              <a:t>ультрафіолетову</a:t>
            </a:r>
            <a:r>
              <a:rPr lang="ru-RU" sz="2200" dirty="0"/>
              <a:t> </a:t>
            </a:r>
            <a:r>
              <a:rPr lang="ru-RU" sz="2200" dirty="0" err="1"/>
              <a:t>області</a:t>
            </a:r>
            <a:r>
              <a:rPr lang="ru-RU" sz="2200" dirty="0"/>
              <a:t> спектру.</a:t>
            </a:r>
          </a:p>
        </p:txBody>
      </p:sp>
    </p:spTree>
    <p:extLst>
      <p:ext uri="{BB962C8B-B14F-4D97-AF65-F5344CB8AC3E}">
        <p14:creationId xmlns:p14="http://schemas.microsoft.com/office/powerpoint/2010/main" xmlns="" val="371938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Хід променя у дзеркалі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79" t="25001" r="30950" b="23412"/>
          <a:stretch/>
        </p:blipFill>
        <p:spPr bwMode="auto">
          <a:xfrm>
            <a:off x="611560" y="1196752"/>
            <a:ext cx="6912768" cy="52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32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0"/>
            <a:ext cx="8229600" cy="1143000"/>
          </a:xfrm>
        </p:spPr>
        <p:txBody>
          <a:bodyPr/>
          <a:lstStyle/>
          <a:p>
            <a:r>
              <a:rPr lang="uk-UA" dirty="0" smtClean="0"/>
              <a:t>Лінзи</a:t>
            </a:r>
            <a:endParaRPr lang="ru-RU" dirty="0"/>
          </a:p>
        </p:txBody>
      </p:sp>
      <p:pic>
        <p:nvPicPr>
          <p:cNvPr id="10242" name="Picture 2" descr="https://images-blogger-opensocial.googleusercontent.com/gadgets/proxy?url=http%3A%2F%2F4.bp.blogspot.com%2F-gUnNOX4b5Q0%2FUxwlBzTec6I%2FAAAAAAAAHHE%2FxrCQyKX1gqY%2Fs1600%2F%25D0%25BB%25D1%2596%25D0%25BD%25D0%25B7%25D0%25B8%2B1.bmp&amp;container=blogger&amp;gadget=a&amp;rewriteMime=image%2F*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94496" cy="200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xreferat.com/image/102/1307366752_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777686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97746" y="3573016"/>
            <a:ext cx="99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Головна </a:t>
            </a:r>
          </a:p>
          <a:p>
            <a:r>
              <a:rPr lang="uk-UA" dirty="0" smtClean="0"/>
              <a:t>оптична </a:t>
            </a:r>
          </a:p>
          <a:p>
            <a:r>
              <a:rPr lang="uk-UA" dirty="0" smtClean="0"/>
              <a:t>вісь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524328" y="3789040"/>
            <a:ext cx="573418" cy="2456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6" descr="http://pedpresa.com.ua/biblioteka/files/2014/05/Fiz-7-24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01208"/>
            <a:ext cx="1654845" cy="13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4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2600" dirty="0" smtClean="0"/>
              <a:t>Хід променя через плоску </a:t>
            </a:r>
            <a:r>
              <a:rPr lang="uk-UA" sz="2600" b="1" dirty="0" smtClean="0"/>
              <a:t>ЗБИРАЛЬНУ</a:t>
            </a:r>
            <a:r>
              <a:rPr lang="uk-UA" sz="2600" dirty="0" smtClean="0"/>
              <a:t> лінзу</a:t>
            </a:r>
            <a:endParaRPr lang="ru-RU" sz="2600" dirty="0"/>
          </a:p>
        </p:txBody>
      </p:sp>
      <p:pic>
        <p:nvPicPr>
          <p:cNvPr id="11266" name="Picture 2" descr="http://www.studfiles.ru/html/2706/299/html_xlPCDrwYWU.tBZO/htmlconvd-JXuieA_html_ff5784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2"/>
          <a:stretch/>
        </p:blipFill>
        <p:spPr bwMode="auto">
          <a:xfrm>
            <a:off x="1115616" y="1052736"/>
            <a:ext cx="6601639" cy="547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03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9807" y="159630"/>
            <a:ext cx="4628217" cy="965113"/>
          </a:xfrm>
        </p:spPr>
        <p:txBody>
          <a:bodyPr>
            <a:normAutofit/>
          </a:bodyPr>
          <a:lstStyle/>
          <a:p>
            <a:r>
              <a:rPr lang="uk-UA" sz="2600" dirty="0" smtClean="0"/>
              <a:t>Хід променя через плоску </a:t>
            </a:r>
            <a:br>
              <a:rPr lang="uk-UA" sz="2600" dirty="0" smtClean="0"/>
            </a:br>
            <a:r>
              <a:rPr lang="uk-UA" sz="2600" b="1" dirty="0" smtClean="0"/>
              <a:t>РОЗСІЮВАЛЬНУ</a:t>
            </a:r>
            <a:r>
              <a:rPr lang="uk-UA" sz="2600" dirty="0" smtClean="0"/>
              <a:t> лінзу</a:t>
            </a:r>
            <a:endParaRPr lang="ru-RU" sz="2600" dirty="0"/>
          </a:p>
        </p:txBody>
      </p:sp>
      <p:pic>
        <p:nvPicPr>
          <p:cNvPr id="12292" name="Picture 4" descr="http://te.zavantag.com/tw_files2/urls_5/84/d-83877/7z-docs/1_html_m7e065b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42" y="2240529"/>
            <a:ext cx="743599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konspekta.net/studopediainfo/baza3/37295013975.files/image1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5364088" y="11679"/>
            <a:ext cx="3190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37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vitppt.com.ua/images/14/13495/960/img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8700458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4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syan.org/potra/%D0%9A%D0%BE%D0%BD%D1%81%D0%BF%D0%B5%D0%BA%D1%82+%D0%B2%D1%96%D0%B4%D0%BA%D1%80%D0%B8%D1%82%D0%BE%D0%B3%D0%BE+%D1%83%D1%80%D0%BE%D0%BA%D1%83+%D0%BF%D0%BE+%D1%82%D0%B5%D0%BC%D1%96%3A+%C2%AB%D0%B3%D0%B5%D0%BE%D0%BC%D0%B5%D1%82%D1%80%D0%B8%D1%87%D0%BD%D0%B0+%D0%BE%D0%BF%D1%82%D0%B8%D0%BA%D0%B0%C2%BBa/48408_html_c43f48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57"/>
          <a:stretch/>
        </p:blipFill>
        <p:spPr bwMode="auto">
          <a:xfrm>
            <a:off x="182091" y="404664"/>
            <a:ext cx="887030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14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600" u="sng" dirty="0" smtClean="0">
                <a:solidFill>
                  <a:srgbClr val="C00000"/>
                </a:solidFill>
              </a:rPr>
              <a:t>Фізична оптика </a:t>
            </a:r>
            <a:r>
              <a:rPr lang="uk-UA" sz="2600" dirty="0" smtClean="0"/>
              <a:t>- </a:t>
            </a:r>
            <a:r>
              <a:rPr lang="ru-RU" sz="2600" dirty="0" err="1"/>
              <a:t>з'ясовує</a:t>
            </a:r>
            <a:r>
              <a:rPr lang="ru-RU" sz="2600" dirty="0"/>
              <a:t> природу </a:t>
            </a:r>
            <a:r>
              <a:rPr lang="ru-RU" sz="2600" dirty="0" err="1"/>
              <a:t>світла</a:t>
            </a:r>
            <a:r>
              <a:rPr lang="ru-RU" sz="2600" dirty="0"/>
              <a:t>, </a:t>
            </a:r>
            <a:r>
              <a:rPr lang="ru-RU" sz="2600" dirty="0" err="1"/>
              <a:t>закономірності</a:t>
            </a:r>
            <a:r>
              <a:rPr lang="ru-RU" sz="2600" dirty="0"/>
              <a:t>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випромінювання</a:t>
            </a:r>
            <a:r>
              <a:rPr lang="ru-RU" sz="2600" dirty="0"/>
              <a:t>, </a:t>
            </a:r>
            <a:r>
              <a:rPr lang="ru-RU" sz="2600" dirty="0" err="1"/>
              <a:t>поширення</a:t>
            </a:r>
            <a:r>
              <a:rPr lang="ru-RU" sz="2600" dirty="0"/>
              <a:t>, </a:t>
            </a:r>
            <a:r>
              <a:rPr lang="ru-RU" sz="2600" dirty="0" err="1"/>
              <a:t>розсіяння</a:t>
            </a:r>
            <a:r>
              <a:rPr lang="ru-RU" sz="2600" dirty="0"/>
              <a:t> і </a:t>
            </a:r>
            <a:r>
              <a:rPr lang="ru-RU" sz="2600" dirty="0" err="1"/>
              <a:t>поглинання</a:t>
            </a:r>
            <a:r>
              <a:rPr lang="ru-RU" sz="2600" dirty="0"/>
              <a:t> в </a:t>
            </a:r>
            <a:r>
              <a:rPr lang="ru-RU" sz="2600" dirty="0" err="1" smtClean="0"/>
              <a:t>речовині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 smtClean="0"/>
              <a:t>Корпускул</a:t>
            </a:r>
            <a:r>
              <a:rPr lang="uk-UA" sz="2000" b="1" dirty="0" smtClean="0"/>
              <a:t>я</a:t>
            </a:r>
            <a:r>
              <a:rPr lang="vi-VN" sz="2000" b="1" dirty="0" smtClean="0"/>
              <a:t>рно-хвильов</a:t>
            </a:r>
            <a:r>
              <a:rPr lang="uk-UA" sz="2000" b="1" dirty="0" smtClean="0"/>
              <a:t>и</a:t>
            </a:r>
            <a:r>
              <a:rPr lang="vi-VN" sz="2000" b="1" dirty="0" smtClean="0"/>
              <a:t>й дуал</a:t>
            </a:r>
            <a:r>
              <a:rPr lang="uk-UA" sz="2000" b="1" dirty="0" smtClean="0"/>
              <a:t>і</a:t>
            </a:r>
            <a:r>
              <a:rPr lang="vi-VN" sz="2000" b="1" dirty="0" smtClean="0"/>
              <a:t>зм </a:t>
            </a:r>
            <a:r>
              <a:rPr lang="uk-UA" sz="2000" b="1" dirty="0" smtClean="0"/>
              <a:t>світла </a:t>
            </a:r>
            <a:r>
              <a:rPr lang="vi-VN" sz="2000" b="1" dirty="0" smtClean="0"/>
              <a:t>— запропонован</a:t>
            </a:r>
            <a:r>
              <a:rPr lang="uk-UA" sz="2000" b="1" dirty="0" err="1" smtClean="0"/>
              <a:t>ий</a:t>
            </a:r>
            <a:r>
              <a:rPr lang="vi-VN" sz="2000" b="1" dirty="0" smtClean="0"/>
              <a:t> </a:t>
            </a:r>
            <a:r>
              <a:rPr lang="vi-VN" sz="2000" b="1" dirty="0"/>
              <a:t>Луї де </a:t>
            </a:r>
            <a:r>
              <a:rPr lang="vi-VN" sz="2000" b="1" dirty="0" smtClean="0"/>
              <a:t>Бройлем</a:t>
            </a:r>
            <a:endParaRPr lang="uk-UA" sz="2000" b="1" dirty="0" smtClean="0"/>
          </a:p>
          <a:p>
            <a:endParaRPr lang="uk-UA" sz="2000" b="1" dirty="0" smtClean="0"/>
          </a:p>
          <a:p>
            <a:r>
              <a:rPr lang="uk-UA" sz="2000" dirty="0" smtClean="0"/>
              <a:t>Це </a:t>
            </a:r>
            <a:r>
              <a:rPr lang="vi-VN" sz="2000" dirty="0" smtClean="0"/>
              <a:t>гіпотеза </a:t>
            </a:r>
            <a:r>
              <a:rPr lang="vi-VN" sz="2000" dirty="0"/>
              <a:t>про те, що будь-яка елементарна частка має хвильові властивості, а будь-яка хвиля має властивості, характерні для частинки.</a:t>
            </a:r>
          </a:p>
          <a:p>
            <a:endParaRPr lang="vi-VN" sz="2000" dirty="0"/>
          </a:p>
          <a:p>
            <a:r>
              <a:rPr lang="vi-VN" sz="2000" dirty="0"/>
              <a:t>Гіпотеза де Бройля з'явилася тоді, коли стало відомо, що електромагнітні хвилі випромінюються й поглинаються порціями — </a:t>
            </a:r>
            <a:r>
              <a:rPr lang="vi-VN" sz="2000" dirty="0" smtClean="0"/>
              <a:t>квантами</a:t>
            </a:r>
            <a:r>
              <a:rPr lang="uk-UA" sz="2000" dirty="0" smtClean="0"/>
              <a:t> (</a:t>
            </a:r>
            <a:r>
              <a:rPr lang="uk-UA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фотон – квант світла</a:t>
            </a:r>
            <a:r>
              <a:rPr lang="uk-UA" sz="2000" dirty="0" smtClean="0"/>
              <a:t>)</a:t>
            </a:r>
            <a:r>
              <a:rPr lang="vi-VN" sz="2000" dirty="0" smtClean="0"/>
              <a:t>. </a:t>
            </a:r>
            <a:endParaRPr lang="uk-UA" sz="2000" dirty="0" smtClean="0"/>
          </a:p>
          <a:p>
            <a:r>
              <a:rPr lang="vi-VN" sz="2000" dirty="0" smtClean="0"/>
              <a:t>Тобто</a:t>
            </a:r>
            <a:r>
              <a:rPr lang="vi-VN" sz="2000" dirty="0"/>
              <a:t>, хвилі демонструють властивості, які раніше приписувалися лише частинкам (корпускулам).</a:t>
            </a:r>
          </a:p>
        </p:txBody>
      </p:sp>
    </p:spTree>
    <p:extLst>
      <p:ext uri="{BB962C8B-B14F-4D97-AF65-F5344CB8AC3E}">
        <p14:creationId xmlns:p14="http://schemas.microsoft.com/office/powerpoint/2010/main" xmlns="" val="18579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Інтерференція світла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u="sng" dirty="0" smtClean="0"/>
              <a:t>Інтерференція </a:t>
            </a:r>
            <a:r>
              <a:rPr lang="uk-UA" dirty="0" smtClean="0"/>
              <a:t>– оптичне явище,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язане</a:t>
            </a:r>
            <a:r>
              <a:rPr lang="uk-UA" dirty="0" smtClean="0"/>
              <a:t> з суперпозицією когерентних світлових хвиль, в результаті якої відбувається перерозподіл світлового потоку, тобто чергування максимумів та мінімумів світла у місці спостереження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b="1" u="sng" dirty="0" smtClean="0"/>
              <a:t>Когерентні хвилі </a:t>
            </a:r>
            <a:r>
              <a:rPr lang="uk-UA" dirty="0" smtClean="0"/>
              <a:t>– </a:t>
            </a:r>
            <a:r>
              <a:rPr lang="uk-UA" dirty="0" err="1" smtClean="0"/>
              <a:t>хвилі</a:t>
            </a:r>
            <a:r>
              <a:rPr lang="uk-UA" dirty="0" smtClean="0"/>
              <a:t> з однаковою частотою та стійкою в часі різницею фаз, коливаються в одній площині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620251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solidFill>
                  <a:srgbClr val="FF0000"/>
                </a:solidFill>
              </a:rPr>
              <a:t>Показати відео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6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Умова максимуму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Умова мінімуму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Інтерференція світла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19588838"/>
              </p:ext>
            </p:extLst>
          </p:nvPr>
        </p:nvGraphicFramePr>
        <p:xfrm>
          <a:off x="3897313" y="1484313"/>
          <a:ext cx="1581150" cy="876300"/>
        </p:xfrm>
        <a:graphic>
          <a:graphicData uri="http://schemas.openxmlformats.org/presentationml/2006/ole">
            <p:oleObj spid="_x0000_s16400" name="Equation" r:id="rId3" imgW="711000" imgH="393480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Прямоугольник 5"/>
              <p:cNvSpPr/>
              <p:nvPr/>
            </p:nvSpPr>
            <p:spPr>
              <a:xfrm>
                <a:off x="3570266" y="2675744"/>
                <a:ext cx="2454967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400" i="0" smtClean="0">
                          <a:latin typeface="Cambria Math"/>
                        </a:rPr>
                        <m:t>Δ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r>
                        <a:rPr lang="ru-RU" sz="2400">
                          <a:latin typeface="Cambria Math"/>
                        </a:rPr>
                        <m:t>=</m:t>
                      </m:r>
                      <m:r>
                        <a:rPr lang="uk-UA" sz="2400" b="0" i="0" smtClean="0">
                          <a:latin typeface="Cambria Math"/>
                        </a:rPr>
                        <m:t>(</m:t>
                      </m:r>
                      <m:r>
                        <a:rPr lang="ru-RU" sz="2400">
                          <a:latin typeface="Cambria Math"/>
                        </a:rPr>
                        <m:t>2</m:t>
                      </m:r>
                      <m:r>
                        <a:rPr lang="ru-RU" sz="2400" i="1">
                          <a:latin typeface="Cambria Math"/>
                        </a:rPr>
                        <m:t>𝑚</m:t>
                      </m:r>
                      <m:r>
                        <a:rPr lang="uk-UA" sz="2400" b="0" i="1" smtClean="0">
                          <a:latin typeface="Cambria Math"/>
                        </a:rPr>
                        <m:t>+1)</m:t>
                      </m:r>
                      <m:f>
                        <m:fPr>
                          <m:ctrlPr>
                            <a:rPr lang="ru-RU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400" i="1">
                              <a:latin typeface="Cambria Math"/>
                            </a:rPr>
                            <m:t>𝜆</m:t>
                          </m:r>
                        </m:num>
                        <m:den>
                          <m:r>
                            <a:rPr lang="ru-RU" sz="24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66" y="2675744"/>
                <a:ext cx="2454967" cy="79130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2132745"/>
              </p:ext>
            </p:extLst>
          </p:nvPr>
        </p:nvGraphicFramePr>
        <p:xfrm>
          <a:off x="611560" y="3501008"/>
          <a:ext cx="3157274" cy="1368152"/>
        </p:xfrm>
        <a:graphic>
          <a:graphicData uri="http://schemas.openxmlformats.org/presentationml/2006/ole">
            <p:oleObj spid="_x0000_s16401" name="Equation" r:id="rId5" imgW="1523880" imgH="660240" progId="">
              <p:embed/>
            </p:oleObj>
          </a:graphicData>
        </a:graphic>
      </p:graphicFrame>
      <p:pic>
        <p:nvPicPr>
          <p:cNvPr id="16388" name="Picture 4" descr="http://class-fizika.narod.ru/korm/voln/18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889"/>
          <a:stretch/>
        </p:blipFill>
        <p:spPr bwMode="auto">
          <a:xfrm>
            <a:off x="5573734" y="3573015"/>
            <a:ext cx="3168352" cy="165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184084"/>
              </p:ext>
            </p:extLst>
          </p:nvPr>
        </p:nvGraphicFramePr>
        <p:xfrm>
          <a:off x="8194621" y="3141037"/>
          <a:ext cx="697860" cy="652028"/>
        </p:xfrm>
        <a:graphic>
          <a:graphicData uri="http://schemas.openxmlformats.org/presentationml/2006/ole">
            <p:oleObj spid="_x0000_s16402" name="Equation" r:id="rId7" imgW="139680" imgH="177480" progId="">
              <p:embed/>
            </p:oleObj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 flipV="1">
            <a:off x="7740352" y="3645024"/>
            <a:ext cx="288032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8244408" y="3933056"/>
            <a:ext cx="288032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956376" y="3789040"/>
            <a:ext cx="504056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0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4704"/>
          </a:xfrm>
        </p:spPr>
        <p:txBody>
          <a:bodyPr/>
          <a:lstStyle/>
          <a:p>
            <a:r>
              <a:rPr lang="uk-UA" dirty="0" smtClean="0"/>
              <a:t>Дисперсія світла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13690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/>
              <a:t>Дисперсія</a:t>
            </a:r>
            <a:r>
              <a:rPr lang="ru-RU" sz="2400" b="1" dirty="0"/>
              <a:t> </a:t>
            </a:r>
            <a:r>
              <a:rPr lang="ru-RU" sz="2400" b="1" dirty="0" err="1"/>
              <a:t>світла</a:t>
            </a:r>
            <a:r>
              <a:rPr lang="ru-RU" sz="2400" b="1" dirty="0"/>
              <a:t> — </a:t>
            </a:r>
            <a:r>
              <a:rPr lang="ru-RU" sz="2400" dirty="0" err="1"/>
              <a:t>залежність</a:t>
            </a:r>
            <a:r>
              <a:rPr lang="ru-RU" sz="2400" dirty="0"/>
              <a:t> </a:t>
            </a:r>
            <a:r>
              <a:rPr lang="ru-RU" sz="2400" dirty="0" err="1"/>
              <a:t>показника</a:t>
            </a:r>
            <a:r>
              <a:rPr lang="ru-RU" sz="2400" dirty="0"/>
              <a:t> </a:t>
            </a:r>
            <a:r>
              <a:rPr lang="ru-RU" sz="2400" dirty="0" err="1"/>
              <a:t>заломлення</a:t>
            </a:r>
            <a:r>
              <a:rPr lang="ru-RU" sz="2400" dirty="0"/>
              <a:t> (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діелектричної</a:t>
            </a:r>
            <a:r>
              <a:rPr lang="ru-RU" sz="2400" dirty="0"/>
              <a:t> </a:t>
            </a:r>
            <a:r>
              <a:rPr lang="ru-RU" sz="2400" dirty="0" err="1"/>
              <a:t>проникності</a:t>
            </a:r>
            <a:r>
              <a:rPr lang="ru-RU" sz="2400" dirty="0"/>
              <a:t>) </a:t>
            </a:r>
            <a:r>
              <a:rPr lang="ru-RU" sz="2400" dirty="0" err="1"/>
              <a:t>середовища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частоти</a:t>
            </a:r>
            <a:r>
              <a:rPr lang="ru-RU" sz="2400" dirty="0"/>
              <a:t> </a:t>
            </a:r>
            <a:r>
              <a:rPr lang="ru-RU" sz="2400" dirty="0" err="1"/>
              <a:t>світла</a:t>
            </a:r>
            <a:r>
              <a:rPr lang="ru-RU" sz="2400" dirty="0"/>
              <a:t>. </a:t>
            </a:r>
            <a:r>
              <a:rPr lang="ru-RU" sz="2400" dirty="0" err="1"/>
              <a:t>Внаслідок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показника</a:t>
            </a:r>
            <a:r>
              <a:rPr lang="ru-RU" sz="2400" dirty="0"/>
              <a:t> </a:t>
            </a:r>
            <a:r>
              <a:rPr lang="ru-RU" sz="2400" dirty="0" err="1"/>
              <a:t>заломлення</a:t>
            </a:r>
            <a:r>
              <a:rPr lang="ru-RU" sz="2400" dirty="0"/>
              <a:t> </a:t>
            </a:r>
            <a:r>
              <a:rPr lang="ru-RU" sz="2400" dirty="0" err="1"/>
              <a:t>змінюється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довжина</a:t>
            </a:r>
            <a:r>
              <a:rPr lang="ru-RU" sz="2400" dirty="0"/>
              <a:t> </a:t>
            </a:r>
            <a:r>
              <a:rPr lang="ru-RU" sz="2400" dirty="0" err="1"/>
              <a:t>хвилі</a:t>
            </a:r>
            <a:r>
              <a:rPr lang="ru-RU" sz="2400" dirty="0"/>
              <a:t>.</a:t>
            </a:r>
          </a:p>
        </p:txBody>
      </p:sp>
      <p:pic>
        <p:nvPicPr>
          <p:cNvPr id="17412" name="Picture 4" descr="http://online.mephi.ru/courses/physics/optics/external/images/001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800176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29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Електромагнітна</a:t>
            </a:r>
            <a:r>
              <a:rPr lang="ru-RU" dirty="0" smtClean="0"/>
              <a:t> </a:t>
            </a:r>
            <a:r>
              <a:rPr lang="ru-RU" dirty="0" err="1" smtClean="0"/>
              <a:t>хвиля</a:t>
            </a:r>
            <a:endParaRPr lang="ru-RU" dirty="0"/>
          </a:p>
        </p:txBody>
      </p:sp>
      <p:pic>
        <p:nvPicPr>
          <p:cNvPr id="2050" name="Picture 2" descr="D:\!!!РАБОЧИЙ СТОЛ\14.02\Занятия\ОПТИКА\Часть 1\Элмаг волна-попереч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8044989" cy="350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26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.slidesharecdn.com/4-140306143452-phpapp01/95/-1-638.jpg?cb=139886726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98"/>
          <a:stretch/>
        </p:blipFill>
        <p:spPr bwMode="auto">
          <a:xfrm>
            <a:off x="550326" y="1412776"/>
            <a:ext cx="826364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1628" y="188640"/>
            <a:ext cx="8229600" cy="764704"/>
          </a:xfrm>
        </p:spPr>
        <p:txBody>
          <a:bodyPr/>
          <a:lstStyle/>
          <a:p>
            <a:r>
              <a:rPr lang="uk-UA" dirty="0" smtClean="0"/>
              <a:t>Дисперсія світла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2780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uk-UA" dirty="0" smtClean="0"/>
              <a:t>Квантові властивості світла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5700201"/>
              </p:ext>
            </p:extLst>
          </p:nvPr>
        </p:nvGraphicFramePr>
        <p:xfrm>
          <a:off x="323528" y="1124744"/>
          <a:ext cx="6336704" cy="1650182"/>
        </p:xfrm>
        <a:graphic>
          <a:graphicData uri="http://schemas.openxmlformats.org/presentationml/2006/ole">
            <p:oleObj spid="_x0000_s15386" name="Equation" r:id="rId3" imgW="2489040" imgH="672840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3528" y="278092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Еквівалентність маси та енергії :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1644509"/>
              </p:ext>
            </p:extLst>
          </p:nvPr>
        </p:nvGraphicFramePr>
        <p:xfrm>
          <a:off x="4718395" y="2686322"/>
          <a:ext cx="3686175" cy="650875"/>
        </p:xfrm>
        <a:graphic>
          <a:graphicData uri="http://schemas.openxmlformats.org/presentationml/2006/ole">
            <p:oleObj spid="_x0000_s15387" name="Equation" r:id="rId4" imgW="1295280" imgH="228600" progId="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4400829"/>
              </p:ext>
            </p:extLst>
          </p:nvPr>
        </p:nvGraphicFramePr>
        <p:xfrm>
          <a:off x="323528" y="3429000"/>
          <a:ext cx="8502708" cy="1528563"/>
        </p:xfrm>
        <a:graphic>
          <a:graphicData uri="http://schemas.openxmlformats.org/presentationml/2006/ole">
            <p:oleObj spid="_x0000_s15388" name="Equation" r:id="rId5" imgW="4520880" imgH="81252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37321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Хвильова характеристика – частота і довжина хвилі</a:t>
            </a:r>
          </a:p>
          <a:p>
            <a:r>
              <a:rPr lang="uk-UA" dirty="0" smtClean="0"/>
              <a:t>Корпускулярні характеристики – енергія, імпульс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11247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Енергія фотона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038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Поперечні і повздовжні хвилі</a:t>
            </a:r>
            <a:endParaRPr lang="ru-RU" dirty="0"/>
          </a:p>
        </p:txBody>
      </p:sp>
      <p:sp>
        <p:nvSpPr>
          <p:cNvPr id="3" name="AutoShape 4" descr="Картинки по запросу поперечные и продольные волны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rusnauka.narod.ru/lib/phisic/destroy/gl7/Image23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645" y="1196752"/>
            <a:ext cx="5832649" cy="297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hscs.ru/images/physicsus/acoustics/wa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428" y="4509120"/>
            <a:ext cx="7270725" cy="1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69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u="sng" dirty="0" err="1" smtClean="0">
                <a:solidFill>
                  <a:srgbClr val="C00000"/>
                </a:solidFill>
              </a:rPr>
              <a:t>Геометрична</a:t>
            </a:r>
            <a:r>
              <a:rPr lang="ru-RU" sz="3000" u="sng" dirty="0" smtClean="0">
                <a:solidFill>
                  <a:srgbClr val="C00000"/>
                </a:solidFill>
              </a:rPr>
              <a:t> оптика </a:t>
            </a:r>
            <a:r>
              <a:rPr lang="ru-RU" sz="3000" dirty="0" smtClean="0"/>
              <a:t>- </a:t>
            </a:r>
            <a:r>
              <a:rPr lang="ru-RU" sz="3000" dirty="0" err="1" smtClean="0"/>
              <a:t>розділ</a:t>
            </a:r>
            <a:r>
              <a:rPr lang="ru-RU" sz="3000" dirty="0" smtClean="0"/>
              <a:t> оптики, в </a:t>
            </a:r>
            <a:r>
              <a:rPr lang="ru-RU" sz="3000" dirty="0" err="1" smtClean="0"/>
              <a:t>якому</a:t>
            </a:r>
            <a:r>
              <a:rPr lang="ru-RU" sz="3000" dirty="0" smtClean="0"/>
              <a:t> </a:t>
            </a:r>
            <a:r>
              <a:rPr lang="ru-RU" sz="3000" dirty="0" err="1" smtClean="0"/>
              <a:t>вивчаються</a:t>
            </a:r>
            <a:r>
              <a:rPr lang="ru-RU" sz="3000" dirty="0" smtClean="0"/>
              <a:t> </a:t>
            </a:r>
            <a:r>
              <a:rPr lang="ru-RU" sz="3000" dirty="0" err="1" smtClean="0"/>
              <a:t>закони</a:t>
            </a:r>
            <a:r>
              <a:rPr lang="ru-RU" sz="3000" dirty="0" smtClean="0"/>
              <a:t> </a:t>
            </a:r>
            <a:r>
              <a:rPr lang="ru-RU" sz="3000" dirty="0" err="1" smtClean="0"/>
              <a:t>поширення</a:t>
            </a:r>
            <a:r>
              <a:rPr lang="ru-RU" sz="3000" dirty="0" smtClean="0"/>
              <a:t> </a:t>
            </a:r>
            <a:r>
              <a:rPr lang="ru-RU" sz="3000" dirty="0" err="1" smtClean="0"/>
              <a:t>світлових</a:t>
            </a:r>
            <a:r>
              <a:rPr lang="ru-RU" sz="3000" dirty="0" smtClean="0"/>
              <a:t> </a:t>
            </a:r>
            <a:r>
              <a:rPr lang="ru-RU" sz="3000" dirty="0" err="1" smtClean="0"/>
              <a:t>променів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866769" y="1628800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err="1"/>
              <a:t>Геометрична</a:t>
            </a:r>
            <a:r>
              <a:rPr lang="ru-RU" sz="2200" dirty="0"/>
              <a:t> оптика </a:t>
            </a:r>
            <a:r>
              <a:rPr lang="ru-RU" sz="2200" dirty="0" err="1"/>
              <a:t>розглядає</a:t>
            </a:r>
            <a:r>
              <a:rPr lang="ru-RU" sz="2200" dirty="0"/>
              <a:t> </a:t>
            </a:r>
            <a:r>
              <a:rPr lang="ru-RU" sz="2200" dirty="0" err="1"/>
              <a:t>світло</a:t>
            </a:r>
            <a:r>
              <a:rPr lang="ru-RU" sz="2200" dirty="0"/>
              <a:t>, </a:t>
            </a:r>
            <a:r>
              <a:rPr lang="ru-RU" sz="2200" dirty="0" err="1" smtClean="0"/>
              <a:t>довжина</a:t>
            </a:r>
            <a:r>
              <a:rPr lang="ru-RU" sz="2200" dirty="0" smtClean="0"/>
              <a:t> </a:t>
            </a:r>
            <a:r>
              <a:rPr lang="ru-RU" sz="2200" dirty="0" err="1"/>
              <a:t>хвилі</a:t>
            </a:r>
            <a:r>
              <a:rPr lang="ru-RU" sz="2200" dirty="0"/>
              <a:t> </a:t>
            </a:r>
            <a:r>
              <a:rPr lang="ru-RU" sz="2200" dirty="0" err="1" smtClean="0"/>
              <a:t>якого</a:t>
            </a:r>
            <a:r>
              <a:rPr lang="ru-RU" sz="2200" dirty="0" smtClean="0"/>
              <a:t> мала </a:t>
            </a:r>
            <a:r>
              <a:rPr lang="ru-RU" sz="2200" dirty="0"/>
              <a:t>в </a:t>
            </a:r>
            <a:r>
              <a:rPr lang="ru-RU" sz="2200" dirty="0" err="1"/>
              <a:t>порівнянні</a:t>
            </a:r>
            <a:r>
              <a:rPr lang="ru-RU" sz="2200" dirty="0"/>
              <a:t> з </a:t>
            </a:r>
            <a:r>
              <a:rPr lang="ru-RU" sz="2200" dirty="0" err="1"/>
              <a:t>тими</a:t>
            </a:r>
            <a:r>
              <a:rPr lang="ru-RU" sz="2200" dirty="0"/>
              <a:t> </a:t>
            </a:r>
            <a:r>
              <a:rPr lang="ru-RU" sz="2200" dirty="0" err="1"/>
              <a:t>тілами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впливають</a:t>
            </a:r>
            <a:r>
              <a:rPr lang="ru-RU" sz="2200" dirty="0"/>
              <a:t> на </a:t>
            </a:r>
            <a:r>
              <a:rPr lang="ru-RU" sz="2200" dirty="0" err="1"/>
              <a:t>хід</a:t>
            </a:r>
            <a:r>
              <a:rPr lang="ru-RU" sz="2200" dirty="0"/>
              <a:t> </a:t>
            </a:r>
            <a:r>
              <a:rPr lang="ru-RU" sz="2200" dirty="0" err="1"/>
              <a:t>променів</a:t>
            </a:r>
            <a:r>
              <a:rPr lang="ru-RU" sz="2200" dirty="0"/>
              <a:t>. </a:t>
            </a:r>
            <a:endParaRPr lang="ru-RU" sz="2200" dirty="0" smtClean="0"/>
          </a:p>
          <a:p>
            <a:pPr algn="ctr"/>
            <a:r>
              <a:rPr lang="ru-RU" sz="2200" dirty="0" smtClean="0"/>
              <a:t>В </a:t>
            </a:r>
            <a:r>
              <a:rPr lang="ru-RU" sz="2200" dirty="0" err="1"/>
              <a:t>геометричній</a:t>
            </a:r>
            <a:r>
              <a:rPr lang="ru-RU" sz="2200" dirty="0"/>
              <a:t> </a:t>
            </a:r>
            <a:r>
              <a:rPr lang="ru-RU" sz="2200" dirty="0" err="1"/>
              <a:t>оптиці</a:t>
            </a:r>
            <a:r>
              <a:rPr lang="ru-RU" sz="2200" dirty="0"/>
              <a:t> не </a:t>
            </a:r>
            <a:r>
              <a:rPr lang="ru-RU" sz="2200" dirty="0" err="1"/>
              <a:t>розглядаються</a:t>
            </a:r>
            <a:r>
              <a:rPr lang="ru-RU" sz="2200" dirty="0"/>
              <a:t> </a:t>
            </a:r>
            <a:r>
              <a:rPr lang="ru-RU" sz="2200" dirty="0" err="1"/>
              <a:t>такі</a:t>
            </a:r>
            <a:r>
              <a:rPr lang="ru-RU" sz="2200" dirty="0"/>
              <a:t> </a:t>
            </a:r>
            <a:r>
              <a:rPr lang="ru-RU" sz="2200" dirty="0" err="1"/>
              <a:t>притаманні</a:t>
            </a:r>
            <a:r>
              <a:rPr lang="ru-RU" sz="2200" dirty="0"/>
              <a:t> </a:t>
            </a:r>
            <a:r>
              <a:rPr lang="ru-RU" sz="2200" dirty="0" err="1"/>
              <a:t>світлу</a:t>
            </a:r>
            <a:r>
              <a:rPr lang="ru-RU" sz="2200" dirty="0"/>
              <a:t> </a:t>
            </a:r>
            <a:r>
              <a:rPr lang="ru-RU" sz="2200" dirty="0" err="1"/>
              <a:t>явища</a:t>
            </a:r>
            <a:r>
              <a:rPr lang="ru-RU" sz="2200" dirty="0"/>
              <a:t>, як </a:t>
            </a:r>
            <a:r>
              <a:rPr lang="ru-RU" sz="2200" b="1" dirty="0" err="1"/>
              <a:t>дифракція</a:t>
            </a:r>
            <a:r>
              <a:rPr lang="ru-RU" sz="2200" dirty="0"/>
              <a:t> й </a:t>
            </a:r>
            <a:r>
              <a:rPr lang="ru-RU" sz="2200" b="1" dirty="0" err="1"/>
              <a:t>інтерференція</a:t>
            </a:r>
            <a:r>
              <a:rPr lang="ru-RU" sz="2200" dirty="0"/>
              <a:t>.</a:t>
            </a:r>
          </a:p>
          <a:p>
            <a:pPr algn="ctr"/>
            <a:endParaRPr lang="ru-RU" sz="2200" dirty="0"/>
          </a:p>
          <a:p>
            <a:pPr algn="ctr"/>
            <a:r>
              <a:rPr lang="ru-RU" sz="2200" dirty="0" err="1"/>
              <a:t>Предмети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впливають</a:t>
            </a:r>
            <a:r>
              <a:rPr lang="ru-RU" sz="2200" dirty="0"/>
              <a:t> на </a:t>
            </a:r>
            <a:r>
              <a:rPr lang="ru-RU" sz="2200" dirty="0" err="1"/>
              <a:t>розповсюдження</a:t>
            </a:r>
            <a:r>
              <a:rPr lang="ru-RU" sz="2200" dirty="0"/>
              <a:t> </a:t>
            </a:r>
            <a:r>
              <a:rPr lang="ru-RU" sz="2200" dirty="0" err="1"/>
              <a:t>променів</a:t>
            </a:r>
            <a:r>
              <a:rPr lang="ru-RU" sz="2200" dirty="0"/>
              <a:t> —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прозорі</a:t>
            </a:r>
            <a:r>
              <a:rPr lang="ru-RU" sz="2200" dirty="0"/>
              <a:t> й </a:t>
            </a:r>
            <a:r>
              <a:rPr lang="ru-RU" sz="2200" dirty="0" err="1"/>
              <a:t>непрозорі</a:t>
            </a:r>
            <a:r>
              <a:rPr lang="ru-RU" sz="2200" dirty="0"/>
              <a:t> </a:t>
            </a:r>
            <a:r>
              <a:rPr lang="ru-RU" sz="2200" dirty="0" err="1"/>
              <a:t>поверхні</a:t>
            </a:r>
            <a:r>
              <a:rPr lang="ru-RU" sz="2200" dirty="0"/>
              <a:t>, </a:t>
            </a:r>
            <a:r>
              <a:rPr lang="ru-RU" sz="2200" b="1" dirty="0" err="1"/>
              <a:t>дзеркала</a:t>
            </a:r>
            <a:r>
              <a:rPr lang="ru-RU" sz="2200" dirty="0"/>
              <a:t> й </a:t>
            </a:r>
            <a:r>
              <a:rPr lang="ru-RU" sz="2200" b="1" dirty="0" err="1"/>
              <a:t>лінзи</a:t>
            </a:r>
            <a:r>
              <a:rPr lang="ru-RU" sz="22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941168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/>
              <a:t>Принцип Ферма</a:t>
            </a:r>
          </a:p>
          <a:p>
            <a:pPr marL="342900" indent="-342900">
              <a:buAutoNum type="arabicPeriod"/>
            </a:pPr>
            <a:r>
              <a:rPr lang="uk-UA" sz="2200" dirty="0" smtClean="0"/>
              <a:t>Світло завжди поширюється шляхом, який займає найменший час</a:t>
            </a:r>
          </a:p>
          <a:p>
            <a:pPr marL="342900" indent="-342900">
              <a:buAutoNum type="arabicPeriod"/>
            </a:pPr>
            <a:r>
              <a:rPr lang="uk-UA" sz="2200" dirty="0" smtClean="0"/>
              <a:t>Світло поширюється прямолінійно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42790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80" y="45625"/>
            <a:ext cx="5698976" cy="1143000"/>
          </a:xfrm>
        </p:spPr>
        <p:txBody>
          <a:bodyPr>
            <a:normAutofit/>
          </a:bodyPr>
          <a:lstStyle/>
          <a:p>
            <a:r>
              <a:rPr lang="uk-UA" sz="3000" dirty="0" smtClean="0"/>
              <a:t>Закони відбивання світла</a:t>
            </a:r>
            <a:endParaRPr lang="ru-RU" sz="3000" dirty="0"/>
          </a:p>
        </p:txBody>
      </p:sp>
      <p:pic>
        <p:nvPicPr>
          <p:cNvPr id="4098" name="Picture 2" descr="http://svitppt.com.ua/images/5/4707/770/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6" y="2843075"/>
            <a:ext cx="5246018" cy="39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upload.wikimedia.org/wikipedia/ru/thumb/5/57/Angle.svg/250px-Angle.svg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upload.wikimedia.org/wikipedia/ru/thumb/5/57/Angle.svg/250px-Angl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0726" y="1188625"/>
            <a:ext cx="2997190" cy="16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ubject.com.ua/physics/zno/zno.files/image8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2592288" cy="26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68300" y="3068960"/>
            <a:ext cx="83081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8300" y="1188625"/>
            <a:ext cx="40596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Промінь падаючий, відбитий та перпендикуляр, проведений у точку падіння лежать в одній площині.</a:t>
            </a:r>
          </a:p>
          <a:p>
            <a:pPr marL="342900" indent="-342900">
              <a:buAutoNum type="arabicPeriod"/>
            </a:pPr>
            <a:r>
              <a:rPr lang="uk-UA" dirty="0" smtClean="0"/>
              <a:t>Кут падіння = куту заломлення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Часткове відбивання променя</a:t>
            </a:r>
            <a:endParaRPr lang="ru-RU" dirty="0"/>
          </a:p>
        </p:txBody>
      </p:sp>
      <p:pic>
        <p:nvPicPr>
          <p:cNvPr id="7170" name="Picture 2" descr="http://konspekta.net/studopediainfo/baza11/4689597749381.files/image1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70"/>
          <a:stretch/>
        </p:blipFill>
        <p:spPr bwMode="auto">
          <a:xfrm>
            <a:off x="2051720" y="1412776"/>
            <a:ext cx="5184576" cy="46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2.gstatic.com/images?q=tbn:ANd9GcQgfOXtP5oWS7lfV-DBwrJmej3JXX1qBoml78jOI17DQF6UvHp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5" t="3107" b="19712"/>
          <a:stretch/>
        </p:blipFill>
        <p:spPr bwMode="auto">
          <a:xfrm>
            <a:off x="2027490" y="1628800"/>
            <a:ext cx="5377052" cy="42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692696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/>
              <a:t>Проходження променя через </a:t>
            </a:r>
            <a:r>
              <a:rPr lang="uk-UA" sz="2200" b="1" dirty="0" err="1" smtClean="0"/>
              <a:t>плоскопаралельну</a:t>
            </a:r>
            <a:r>
              <a:rPr lang="uk-UA" sz="2200" b="1" dirty="0" smtClean="0"/>
              <a:t> пластину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11288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Граничний кут відбивання</a:t>
            </a:r>
            <a:endParaRPr lang="ru-RU" dirty="0"/>
          </a:p>
        </p:txBody>
      </p:sp>
      <p:pic>
        <p:nvPicPr>
          <p:cNvPr id="8194" name="Picture 2" descr="http://image.slidesharecdn.com/random-110328063434-phpapp01/95/-6-728.jpg?cb=130129413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093" r="65939"/>
          <a:stretch/>
        </p:blipFill>
        <p:spPr bwMode="auto">
          <a:xfrm>
            <a:off x="971600" y="5183464"/>
            <a:ext cx="2769682" cy="170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age.slidesharecdn.com/random-110328063434-phpapp01/95/-6-728.jpg?cb=130129413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699"/>
          <a:stretch/>
        </p:blipFill>
        <p:spPr bwMode="auto">
          <a:xfrm>
            <a:off x="971600" y="1124744"/>
            <a:ext cx="813147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6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Міраж або </a:t>
            </a:r>
            <a:r>
              <a:rPr lang="uk-UA" sz="2000" b="1" dirty="0"/>
              <a:t>марево </a:t>
            </a:r>
            <a:r>
              <a:rPr lang="uk-UA" sz="2000" dirty="0"/>
              <a:t>— явище </a:t>
            </a:r>
            <a:r>
              <a:rPr lang="uk-UA" sz="2000" dirty="0" smtClean="0"/>
              <a:t>аномального заломлення світла </a:t>
            </a:r>
            <a:r>
              <a:rPr lang="uk-UA" sz="2000" dirty="0"/>
              <a:t>в атмосфері, при якому крім предметів в їхньому дійсному положенні, з'являються також їхні уявні зображення, які є результатом внутрішнього відбиття в атмосфері.</a:t>
            </a:r>
            <a:endParaRPr lang="ru-RU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33" t="20928" r="13583" b="19792"/>
          <a:stretch/>
        </p:blipFill>
        <p:spPr bwMode="auto">
          <a:xfrm>
            <a:off x="1187624" y="1484783"/>
            <a:ext cx="6840760" cy="517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93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424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Equation</vt:lpstr>
      <vt:lpstr>ОПТИКА</vt:lpstr>
      <vt:lpstr>Електромагнітна хвиля</vt:lpstr>
      <vt:lpstr>Поперечні і повздовжні хвилі</vt:lpstr>
      <vt:lpstr>Геометрична оптика - розділ оптики, в якому вивчаються закони поширення світлових променів</vt:lpstr>
      <vt:lpstr>Закони відбивання світла</vt:lpstr>
      <vt:lpstr>Часткове відбивання променя</vt:lpstr>
      <vt:lpstr>Слайд 7</vt:lpstr>
      <vt:lpstr>Граничний кут відбивання</vt:lpstr>
      <vt:lpstr>Міраж або марево — явище аномального заломлення світла в атмосфері, при якому крім предметів в їхньому дійсному положенні, з'являються також їхні уявні зображення, які є результатом внутрішнього відбиття в атмосфері.</vt:lpstr>
      <vt:lpstr>Хід променя у дзеркалі</vt:lpstr>
      <vt:lpstr>Лінзи</vt:lpstr>
      <vt:lpstr>Хід променя через плоску ЗБИРАЛЬНУ лінзу</vt:lpstr>
      <vt:lpstr>Хід променя через плоску  РОЗСІЮВАЛЬНУ лінзу</vt:lpstr>
      <vt:lpstr>Слайд 14</vt:lpstr>
      <vt:lpstr>Слайд 15</vt:lpstr>
      <vt:lpstr>Фізична оптика - з'ясовує природу світла, закономірності його випромінювання, поширення, розсіяння і поглинання в речовині</vt:lpstr>
      <vt:lpstr>Інтерференція світла</vt:lpstr>
      <vt:lpstr>Інтерференція світла</vt:lpstr>
      <vt:lpstr>Дисперсія світла</vt:lpstr>
      <vt:lpstr>Дисперсія світла</vt:lpstr>
      <vt:lpstr>Квантові властивості світла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ОПТИКА</dc:title>
  <dc:creator>Nadin</dc:creator>
  <cp:lastModifiedBy>Admin</cp:lastModifiedBy>
  <cp:revision>26</cp:revision>
  <dcterms:created xsi:type="dcterms:W3CDTF">2016-02-23T12:24:45Z</dcterms:created>
  <dcterms:modified xsi:type="dcterms:W3CDTF">2016-03-02T11:48:09Z</dcterms:modified>
</cp:coreProperties>
</file>